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jpg>
</file>

<file path=ppt/media/image21.png>
</file>

<file path=ppt/media/image22.png>
</file>

<file path=ppt/media/image23.png>
</file>

<file path=ppt/media/image3.jp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6d82901b2b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6d82901b2b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6d82901b2b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6d82901b2b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6d82901b2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d82901b2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6d82901b2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6d82901b2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6d82901b2b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6d82901b2b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6d82901b2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6d82901b2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6d82901b2b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6d82901b2b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6d82901b2b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6d82901b2b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6d82901b2b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6d82901b2b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6d82901b2b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d82901b2b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6d82901b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6d82901b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6d82901b2b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6d82901b2b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6d82901b2b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6d82901b2b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d82901b2b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d82901b2b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6d82901b2b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6d82901b2b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6d82901b2b_0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6d82901b2b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6d82901b2b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6d82901b2b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6d82901b2b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6d82901b2b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6d82901b2b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6d82901b2b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6d82901b2b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6d82901b2b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6d82901b2b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6d82901b2b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6d82901b2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6d82901b2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6d82901b2b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6d82901b2b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6d82901b2b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6d82901b2b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6d82901b2b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6d82901b2b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6d82901b2b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6d82901b2b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6d83c08ff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6d83c08ff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6d83c08ff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6d83c08ff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6d83c08ffd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6d83c08ffd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6d82901b2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6d82901b2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6d83c08ff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6d83c08ff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6d82901b2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6d82901b2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ww.youtube.com/watch?v=tlOIHko8ySg" TargetMode="External"/><Relationship Id="rId4"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cdn.embedly.com/widgets/media.html?src=https%3A%2F%2Ffast.wistia.net%2Fembed%2Fiframe%2F6k2ed9vugh%3Ftwitter%3Dtrue&amp;src_secure=1&amp;url=https%3A%2F%2Fbonsai.wistia.com%2Fmedias%2F6k2ed9vugh&amp;image=https%3A%2F%2Fembed-ssl.wistia.com%2Fdeliveries%2Fd39e49be409ae8a2a47d6310aaad72af5e5a5887.jpg%3Fimage_crop_resized%3D320x320&amp;key=a19fcc184b9711e1b4764040d3dc5c07&amp;type=text%2Fhtml&amp;schema=wistia" TargetMode="External"/><Relationship Id="rId4" Type="http://schemas.openxmlformats.org/officeDocument/2006/relationships/hyperlink" Target="https://cdn.embedly.com/widgets/media.html?src=https%3A%2F%2Ffast.wistia.net%2Fembed%2Fiframe%2Ft9ztygxugr%3Ftwitter%3Dtrue&amp;src_secure=1&amp;url=https%3A%2F%2Fbonsai.wistia.com%2Fmedias%2Ft9ztygxugr&amp;image=https%3A%2F%2Fembed-ssl.wistia.com%2Fdeliveries%2Fb7ba38f353871a10f06ae527c07d92b4a0284d4d.jpg%3Fimage_crop_resized%3D320x320&amp;key=a19fcc184b9711e1b4764040d3dc5c07&amp;type=text%2Fhtml&amp;schema=wistia" TargetMode="External"/><Relationship Id="rId5" Type="http://schemas.openxmlformats.org/officeDocument/2006/relationships/hyperlink" Target="http://www.youtube.com/watch?v=UWl70BMsgfg" TargetMode="External"/><Relationship Id="rId6"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drive.google.com/file/d/1qFvxE0RtUH9wQT0hMjTKNnMXagZQWPHz/view" TargetMode="External"/><Relationship Id="rId4" Type="http://schemas.openxmlformats.org/officeDocument/2006/relationships/image" Target="../media/image4.png"/><Relationship Id="rId5" Type="http://schemas.openxmlformats.org/officeDocument/2006/relationships/hyperlink" Target="http://www.youtube.com/watch?v=Mzwli-7zbvo" TargetMode="External"/><Relationship Id="rId6"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winderresearch.com/a-comparison-of-reinforcement-learning-frameworks-dopamine-rllib-keras-rl-coach-trfl-tensorforce-coach-and-more/" TargetMode="External"/><Relationship Id="rId4" Type="http://schemas.openxmlformats.org/officeDocument/2006/relationships/hyperlink" Target="https://github.com/kengz/awesome-deep-rl#environment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gym.openai.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github.com/kengz/awesome-deep-rl#librarie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8.png"/><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cs.stanford.edu/people/karpathy/reinforcejs/gridworld_dp.html"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www.cs.toronto.edu/~vmnih/docs/dqn.pdf" TargetMode="External"/><Relationship Id="rId4" Type="http://schemas.openxmlformats.org/officeDocument/2006/relationships/image" Target="../media/image21.png"/><Relationship Id="rId5" Type="http://schemas.openxmlformats.org/officeDocument/2006/relationships/hyperlink" Target="http://www.youtube.com/watch?v=TmPfTpjtdgg" TargetMode="External"/><Relationship Id="rId6" Type="http://schemas.openxmlformats.org/officeDocument/2006/relationships/image" Target="../media/image17.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cs.toronto.edu/~vmnih/docs/dqn.pdf" TargetMode="External"/><Relationship Id="rId4" Type="http://schemas.openxmlformats.org/officeDocument/2006/relationships/image" Target="../media/image16.png"/><Relationship Id="rId5"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20.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colab.research.google.com/github/Stable-Baselines-Team/rl-colab-notebooks/blob/master/saving_loading_dqn.ipynb#scrollTo=ygl_gVmV_QP7"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www.kaggle.com/c/connectx/discussion/124391"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RL Foundations: Practical</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AI BootCamp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Hot-Cold game</a:t>
            </a:r>
            <a:endParaRPr/>
          </a:p>
        </p:txBody>
      </p:sp>
      <p:sp>
        <p:nvSpPr>
          <p:cNvPr id="113" name="Google Shape;113;p22"/>
          <p:cNvSpPr txBox="1"/>
          <p:nvPr>
            <p:ph idx="1" type="body"/>
          </p:nvPr>
        </p:nvSpPr>
        <p:spPr>
          <a:xfrm>
            <a:off x="311700" y="1152475"/>
            <a:ext cx="4260300" cy="348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Hot-Cold game:</a:t>
            </a:r>
            <a:endParaRPr>
              <a:solidFill>
                <a:srgbClr val="000000"/>
              </a:solidFill>
            </a:endParaRPr>
          </a:p>
          <a:p>
            <a:pPr indent="0" lvl="0" marL="0" rtl="0" algn="l">
              <a:spcBef>
                <a:spcPts val="1600"/>
              </a:spcBef>
              <a:spcAft>
                <a:spcPts val="0"/>
              </a:spcAft>
              <a:buNone/>
            </a:pPr>
            <a:r>
              <a:rPr lang="en">
                <a:solidFill>
                  <a:srgbClr val="000000"/>
                </a:solidFill>
              </a:rPr>
              <a:t>N*N sized grid. Prize is in one of the cells. </a:t>
            </a:r>
            <a:endParaRPr>
              <a:solidFill>
                <a:srgbClr val="000000"/>
              </a:solidFill>
            </a:endParaRPr>
          </a:p>
          <a:p>
            <a:pPr indent="0" lvl="0" marL="0" rtl="0" algn="l">
              <a:spcBef>
                <a:spcPts val="1600"/>
              </a:spcBef>
              <a:spcAft>
                <a:spcPts val="0"/>
              </a:spcAft>
              <a:buNone/>
            </a:pPr>
            <a:r>
              <a:rPr lang="en">
                <a:solidFill>
                  <a:srgbClr val="000000"/>
                </a:solidFill>
              </a:rPr>
              <a:t>Agent starts in one of the cells, his action space is up, down, left, right</a:t>
            </a:r>
            <a:endParaRPr>
              <a:solidFill>
                <a:srgbClr val="000000"/>
              </a:solidFill>
            </a:endParaRPr>
          </a:p>
          <a:p>
            <a:pPr indent="0" lvl="0" marL="0" rtl="0" algn="l">
              <a:spcBef>
                <a:spcPts val="1600"/>
              </a:spcBef>
              <a:spcAft>
                <a:spcPts val="1600"/>
              </a:spcAft>
              <a:buNone/>
            </a:pPr>
            <a:r>
              <a:rPr lang="en">
                <a:solidFill>
                  <a:srgbClr val="000000"/>
                </a:solidFill>
              </a:rPr>
              <a:t>The goal is to find find the prize</a:t>
            </a:r>
            <a:endParaRPr>
              <a:solidFill>
                <a:srgbClr val="000000"/>
              </a:solidFill>
            </a:endParaRPr>
          </a:p>
        </p:txBody>
      </p:sp>
      <p:sp>
        <p:nvSpPr>
          <p:cNvPr id="114" name="Google Shape;114;p22"/>
          <p:cNvSpPr txBox="1"/>
          <p:nvPr/>
        </p:nvSpPr>
        <p:spPr>
          <a:xfrm>
            <a:off x="4572000" y="1152475"/>
            <a:ext cx="4260300" cy="141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Solution:</a:t>
            </a:r>
            <a:endParaRPr sz="1800">
              <a:solidFill>
                <a:schemeClr val="dk1"/>
              </a:solidFill>
            </a:endParaRPr>
          </a:p>
          <a:p>
            <a:pPr indent="0" lvl="0" marL="0" rtl="0" algn="l">
              <a:lnSpc>
                <a:spcPct val="115000"/>
              </a:lnSpc>
              <a:spcBef>
                <a:spcPts val="1600"/>
              </a:spcBef>
              <a:spcAft>
                <a:spcPts val="0"/>
              </a:spcAft>
              <a:buNone/>
            </a:pPr>
            <a:r>
              <a:rPr lang="en" sz="1800">
                <a:solidFill>
                  <a:schemeClr val="dk1"/>
                </a:solidFill>
              </a:rPr>
              <a:t>Distance based Reward</a:t>
            </a:r>
            <a:endParaRPr sz="1800">
              <a:solidFill>
                <a:schemeClr val="dk1"/>
              </a:solidFill>
            </a:endParaRPr>
          </a:p>
          <a:p>
            <a:pPr indent="0" lvl="0" marL="0" rtl="0" algn="l">
              <a:lnSpc>
                <a:spcPct val="115000"/>
              </a:lnSpc>
              <a:spcBef>
                <a:spcPts val="1600"/>
              </a:spcBef>
              <a:spcAft>
                <a:spcPts val="1600"/>
              </a:spcAft>
              <a:buClr>
                <a:schemeClr val="dk1"/>
              </a:buClr>
              <a:buSzPts val="1100"/>
              <a:buFont typeface="Arial"/>
              <a:buNone/>
            </a:pPr>
            <a:r>
              <a:rPr lang="en" sz="1600">
                <a:solidFill>
                  <a:schemeClr val="dk1"/>
                </a:solidFill>
              </a:rPr>
              <a:t>Reward = - Distance (Prize - Current Location)</a:t>
            </a:r>
            <a:endParaRPr sz="1600">
              <a:solidFill>
                <a:schemeClr val="dk1"/>
              </a:solidFill>
            </a:endParaRPr>
          </a:p>
        </p:txBody>
      </p:sp>
      <p:pic>
        <p:nvPicPr>
          <p:cNvPr id="115" name="Google Shape;115;p22"/>
          <p:cNvPicPr preferRelativeResize="0"/>
          <p:nvPr/>
        </p:nvPicPr>
        <p:blipFill>
          <a:blip r:embed="rId3">
            <a:alphaModFix/>
          </a:blip>
          <a:stretch>
            <a:fillRect/>
          </a:stretch>
        </p:blipFill>
        <p:spPr>
          <a:xfrm>
            <a:off x="6504575" y="2706525"/>
            <a:ext cx="2327724" cy="2266925"/>
          </a:xfrm>
          <a:prstGeom prst="rect">
            <a:avLst/>
          </a:prstGeom>
          <a:noFill/>
          <a:ln>
            <a:noFill/>
          </a:ln>
        </p:spPr>
      </p:pic>
      <p:sp>
        <p:nvSpPr>
          <p:cNvPr id="116" name="Google Shape;116;p22"/>
          <p:cNvSpPr txBox="1"/>
          <p:nvPr/>
        </p:nvSpPr>
        <p:spPr>
          <a:xfrm>
            <a:off x="7529125" y="3691150"/>
            <a:ext cx="298800" cy="29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a:t>
            </a:r>
            <a:endParaRPr/>
          </a:p>
        </p:txBody>
      </p:sp>
      <p:sp>
        <p:nvSpPr>
          <p:cNvPr id="117" name="Google Shape;117;p22"/>
          <p:cNvSpPr txBox="1"/>
          <p:nvPr/>
        </p:nvSpPr>
        <p:spPr>
          <a:xfrm>
            <a:off x="6952375" y="3103925"/>
            <a:ext cx="298800" cy="29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S</a:t>
            </a:r>
            <a:endParaRPr/>
          </a:p>
        </p:txBody>
      </p:sp>
      <p:sp>
        <p:nvSpPr>
          <p:cNvPr id="118" name="Google Shape;118;p22"/>
          <p:cNvSpPr txBox="1"/>
          <p:nvPr/>
        </p:nvSpPr>
        <p:spPr>
          <a:xfrm>
            <a:off x="311700" y="4430425"/>
            <a:ext cx="5136000" cy="5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0" st="0"/>
                                            </p:txEl>
                                          </p:spTgt>
                                        </p:tgtEl>
                                        <p:attrNameLst>
                                          <p:attrName>style.visibility</p:attrName>
                                        </p:attrNameLst>
                                      </p:cBhvr>
                                      <p:to>
                                        <p:strVal val="visible"/>
                                      </p:to>
                                    </p:set>
                                    <p:animEffect filter="fade" transition="in">
                                      <p:cBhvr>
                                        <p:cTn dur="1000"/>
                                        <p:tgtEl>
                                          <p:spTgt spid="11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1" st="1"/>
                                            </p:txEl>
                                          </p:spTgt>
                                        </p:tgtEl>
                                        <p:attrNameLst>
                                          <p:attrName>style.visibility</p:attrName>
                                        </p:attrNameLst>
                                      </p:cBhvr>
                                      <p:to>
                                        <p:strVal val="visible"/>
                                      </p:to>
                                    </p:set>
                                    <p:animEffect filter="fade" transition="in">
                                      <p:cBhvr>
                                        <p:cTn dur="1000"/>
                                        <p:tgtEl>
                                          <p:spTgt spid="11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2" st="2"/>
                                            </p:txEl>
                                          </p:spTgt>
                                        </p:tgtEl>
                                        <p:attrNameLst>
                                          <p:attrName>style.visibility</p:attrName>
                                        </p:attrNameLst>
                                      </p:cBhvr>
                                      <p:to>
                                        <p:strVal val="visible"/>
                                      </p:to>
                                    </p:set>
                                    <p:animEffect filter="fade" transition="in">
                                      <p:cBhvr>
                                        <p:cTn dur="1000"/>
                                        <p:tgtEl>
                                          <p:spTgt spid="11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3" st="3"/>
                                            </p:txEl>
                                          </p:spTgt>
                                        </p:tgtEl>
                                        <p:attrNameLst>
                                          <p:attrName>style.visibility</p:attrName>
                                        </p:attrNameLst>
                                      </p:cBhvr>
                                      <p:to>
                                        <p:strVal val="visible"/>
                                      </p:to>
                                    </p:set>
                                    <p:animEffect filter="fade" transition="in">
                                      <p:cBhvr>
                                        <p:cTn dur="1000"/>
                                        <p:tgtEl>
                                          <p:spTgt spid="11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1000"/>
                                        <p:tgtEl>
                                          <p:spTgt spid="1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abyrinth</a:t>
            </a:r>
            <a:endParaRPr/>
          </a:p>
        </p:txBody>
      </p:sp>
      <p:pic>
        <p:nvPicPr>
          <p:cNvPr id="124" name="Google Shape;124;p23"/>
          <p:cNvPicPr preferRelativeResize="0"/>
          <p:nvPr/>
        </p:nvPicPr>
        <p:blipFill>
          <a:blip r:embed="rId3">
            <a:alphaModFix/>
          </a:blip>
          <a:stretch>
            <a:fillRect/>
          </a:stretch>
        </p:blipFill>
        <p:spPr>
          <a:xfrm>
            <a:off x="311700" y="1090225"/>
            <a:ext cx="2963050" cy="2963050"/>
          </a:xfrm>
          <a:prstGeom prst="rect">
            <a:avLst/>
          </a:prstGeom>
          <a:noFill/>
          <a:ln>
            <a:noFill/>
          </a:ln>
        </p:spPr>
      </p:pic>
      <p:pic>
        <p:nvPicPr>
          <p:cNvPr id="125" name="Google Shape;125;p23"/>
          <p:cNvPicPr preferRelativeResize="0"/>
          <p:nvPr/>
        </p:nvPicPr>
        <p:blipFill>
          <a:blip r:embed="rId4">
            <a:alphaModFix/>
          </a:blip>
          <a:stretch>
            <a:fillRect/>
          </a:stretch>
        </p:blipFill>
        <p:spPr>
          <a:xfrm>
            <a:off x="5869250" y="1090224"/>
            <a:ext cx="2963050" cy="2963050"/>
          </a:xfrm>
          <a:prstGeom prst="rect">
            <a:avLst/>
          </a:prstGeom>
          <a:noFill/>
          <a:ln>
            <a:noFill/>
          </a:ln>
        </p:spPr>
      </p:pic>
      <p:sp>
        <p:nvSpPr>
          <p:cNvPr id="126" name="Google Shape;126;p23"/>
          <p:cNvSpPr txBox="1"/>
          <p:nvPr/>
        </p:nvSpPr>
        <p:spPr>
          <a:xfrm>
            <a:off x="1861300" y="4246925"/>
            <a:ext cx="5924700" cy="74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Partially can be mitigated by good exploration strategy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Terminal state</a:t>
            </a:r>
            <a:endParaRPr/>
          </a:p>
        </p:txBody>
      </p:sp>
      <p:sp>
        <p:nvSpPr>
          <p:cNvPr id="132" name="Google Shape;132;p24"/>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How to choose when to end episode?</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rPr b="1" lang="en">
                <a:solidFill>
                  <a:srgbClr val="000000"/>
                </a:solidFill>
              </a:rPr>
              <a:t>Positive trigger </a:t>
            </a:r>
            <a:endParaRPr b="1">
              <a:solidFill>
                <a:srgbClr val="000000"/>
              </a:solidFill>
            </a:endParaRPr>
          </a:p>
          <a:p>
            <a:pPr indent="0" lvl="0" marL="0" rtl="0" algn="l">
              <a:spcBef>
                <a:spcPts val="1600"/>
              </a:spcBef>
              <a:spcAft>
                <a:spcPts val="0"/>
              </a:spcAft>
              <a:buNone/>
            </a:pPr>
            <a:r>
              <a:rPr b="1" lang="en">
                <a:solidFill>
                  <a:srgbClr val="000000"/>
                </a:solidFill>
              </a:rPr>
              <a:t>Negative trigger</a:t>
            </a:r>
            <a:endParaRPr b="1">
              <a:solidFill>
                <a:srgbClr val="000000"/>
              </a:solidFill>
            </a:endParaRPr>
          </a:p>
          <a:p>
            <a:pPr indent="0" lvl="0" marL="0" rtl="0" algn="l">
              <a:spcBef>
                <a:spcPts val="1600"/>
              </a:spcBef>
              <a:spcAft>
                <a:spcPts val="1600"/>
              </a:spcAft>
              <a:buNone/>
            </a:pPr>
            <a:r>
              <a:rPr b="1" lang="en">
                <a:solidFill>
                  <a:srgbClr val="000000"/>
                </a:solidFill>
              </a:rPr>
              <a:t>Time trigger </a:t>
            </a:r>
            <a:endParaRPr b="1">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0" st="0"/>
                                            </p:txEl>
                                          </p:spTgt>
                                        </p:tgtEl>
                                        <p:attrNameLst>
                                          <p:attrName>style.visibility</p:attrName>
                                        </p:attrNameLst>
                                      </p:cBhvr>
                                      <p:to>
                                        <p:strVal val="visible"/>
                                      </p:to>
                                    </p:set>
                                    <p:animEffect filter="fade" transition="in">
                                      <p:cBhvr>
                                        <p:cTn dur="1000"/>
                                        <p:tgtEl>
                                          <p:spTgt spid="13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1" st="1"/>
                                            </p:txEl>
                                          </p:spTgt>
                                        </p:tgtEl>
                                        <p:attrNameLst>
                                          <p:attrName>style.visibility</p:attrName>
                                        </p:attrNameLst>
                                      </p:cBhvr>
                                      <p:to>
                                        <p:strVal val="visible"/>
                                      </p:to>
                                    </p:set>
                                    <p:animEffect filter="fade" transition="in">
                                      <p:cBhvr>
                                        <p:cTn dur="1000"/>
                                        <p:tgtEl>
                                          <p:spTgt spid="13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2" st="2"/>
                                            </p:txEl>
                                          </p:spTgt>
                                        </p:tgtEl>
                                        <p:attrNameLst>
                                          <p:attrName>style.visibility</p:attrName>
                                        </p:attrNameLst>
                                      </p:cBhvr>
                                      <p:to>
                                        <p:strVal val="visible"/>
                                      </p:to>
                                    </p:set>
                                    <p:animEffect filter="fade" transition="in">
                                      <p:cBhvr>
                                        <p:cTn dur="1000"/>
                                        <p:tgtEl>
                                          <p:spTgt spid="13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3" st="3"/>
                                            </p:txEl>
                                          </p:spTgt>
                                        </p:tgtEl>
                                        <p:attrNameLst>
                                          <p:attrName>style.visibility</p:attrName>
                                        </p:attrNameLst>
                                      </p:cBhvr>
                                      <p:to>
                                        <p:strVal val="visible"/>
                                      </p:to>
                                    </p:set>
                                    <p:animEffect filter="fade" transition="in">
                                      <p:cBhvr>
                                        <p:cTn dur="1000"/>
                                        <p:tgtEl>
                                          <p:spTgt spid="13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4" st="4"/>
                                            </p:txEl>
                                          </p:spTgt>
                                        </p:tgtEl>
                                        <p:attrNameLst>
                                          <p:attrName>style.visibility</p:attrName>
                                        </p:attrNameLst>
                                      </p:cBhvr>
                                      <p:to>
                                        <p:strVal val="visible"/>
                                      </p:to>
                                    </p:set>
                                    <p:animEffect filter="fade" transition="in">
                                      <p:cBhvr>
                                        <p:cTn dur="1000"/>
                                        <p:tgtEl>
                                          <p:spTgt spid="132">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Reward exploitation</a:t>
            </a:r>
            <a:endParaRPr/>
          </a:p>
        </p:txBody>
      </p:sp>
      <p:pic>
        <p:nvPicPr>
          <p:cNvPr descr="Misspecified reward functions causing odd RL behavior within the OpenAI Universe environment CoastRunners. Blog: https://openai.com/blog/faulty-reward-functions/" id="138" name="Google Shape;138;p25" title="CoastRunners 7">
            <a:hlinkClick r:id="rId3"/>
          </p:cNvPr>
          <p:cNvPicPr preferRelativeResize="0"/>
          <p:nvPr/>
        </p:nvPicPr>
        <p:blipFill>
          <a:blip r:embed="rId4">
            <a:alphaModFix/>
          </a:blip>
          <a:stretch>
            <a:fillRect/>
          </a:stretch>
        </p:blipFill>
        <p:spPr>
          <a:xfrm>
            <a:off x="2286000" y="1017725"/>
            <a:ext cx="4572000" cy="3429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Reward exploitation 2: </a:t>
            </a:r>
            <a:r>
              <a:rPr lang="en"/>
              <a:t>Bons.ai</a:t>
            </a:r>
            <a:endParaRPr/>
          </a:p>
        </p:txBody>
      </p:sp>
      <p:sp>
        <p:nvSpPr>
          <p:cNvPr id="144" name="Google Shape;144;p26"/>
          <p:cNvSpPr txBox="1"/>
          <p:nvPr>
            <p:ph idx="1" type="body"/>
          </p:nvPr>
        </p:nvSpPr>
        <p:spPr>
          <a:xfrm>
            <a:off x="311700" y="1152475"/>
            <a:ext cx="3965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u="sng">
                <a:solidFill>
                  <a:schemeClr val="hlink"/>
                </a:solidFill>
                <a:hlinkClick r:id="rId3"/>
              </a:rPr>
              <a:t>Fail:1</a:t>
            </a:r>
            <a:endParaRPr/>
          </a:p>
          <a:p>
            <a:pPr indent="0" lvl="0" marL="0" rtl="0" algn="l">
              <a:spcBef>
                <a:spcPts val="1600"/>
              </a:spcBef>
              <a:spcAft>
                <a:spcPts val="1600"/>
              </a:spcAft>
              <a:buNone/>
            </a:pPr>
            <a:r>
              <a:rPr lang="en" u="sng">
                <a:solidFill>
                  <a:schemeClr val="hlink"/>
                </a:solidFill>
                <a:hlinkClick r:id="rId4"/>
              </a:rPr>
              <a:t>Fail:2</a:t>
            </a:r>
            <a:endParaRPr/>
          </a:p>
        </p:txBody>
      </p:sp>
      <p:pic>
        <p:nvPicPr>
          <p:cNvPr id="145" name="Google Shape;145;p26" title="Programming Intelligent Robotic Control">
            <a:hlinkClick r:id="rId5"/>
          </p:cNvPr>
          <p:cNvPicPr preferRelativeResize="0"/>
          <p:nvPr/>
        </p:nvPicPr>
        <p:blipFill>
          <a:blip r:embed="rId6">
            <a:alphaModFix/>
          </a:blip>
          <a:stretch>
            <a:fillRect/>
          </a:stretch>
        </p:blipFill>
        <p:spPr>
          <a:xfrm>
            <a:off x="4277100" y="1152475"/>
            <a:ext cx="4555200" cy="3416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Local Optima problems</a:t>
            </a:r>
            <a:endParaRPr/>
          </a:p>
        </p:txBody>
      </p:sp>
      <p:pic>
        <p:nvPicPr>
          <p:cNvPr id="151" name="Google Shape;151;p27" title="upsidedown_half_cheetah.mp4">
            <a:hlinkClick r:id="rId3"/>
          </p:cNvPr>
          <p:cNvPicPr preferRelativeResize="0"/>
          <p:nvPr/>
        </p:nvPicPr>
        <p:blipFill>
          <a:blip r:embed="rId4">
            <a:alphaModFix/>
          </a:blip>
          <a:stretch>
            <a:fillRect/>
          </a:stretch>
        </p:blipFill>
        <p:spPr>
          <a:xfrm>
            <a:off x="311700" y="1371075"/>
            <a:ext cx="3955500" cy="2966625"/>
          </a:xfrm>
          <a:prstGeom prst="rect">
            <a:avLst/>
          </a:prstGeom>
          <a:noFill/>
          <a:ln>
            <a:noFill/>
          </a:ln>
        </p:spPr>
      </p:pic>
      <p:pic>
        <p:nvPicPr>
          <p:cNvPr descr="Visualize training episodes progress" id="152" name="Google Shape;152;p27" title="ReinforcementLearning:HalfCheetah-v2">
            <a:hlinkClick r:id="rId5"/>
          </p:cNvPr>
          <p:cNvPicPr preferRelativeResize="0"/>
          <p:nvPr/>
        </p:nvPicPr>
        <p:blipFill>
          <a:blip r:embed="rId6">
            <a:alphaModFix/>
          </a:blip>
          <a:stretch>
            <a:fillRect/>
          </a:stretch>
        </p:blipFill>
        <p:spPr>
          <a:xfrm>
            <a:off x="4876800" y="1371063"/>
            <a:ext cx="3955500" cy="2966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158" name="Google Shape;158;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How would you reassign following rewards from last lecture in a smart way</a:t>
            </a:r>
            <a:endParaRPr>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9"/>
          <p:cNvSpPr txBox="1"/>
          <p:nvPr>
            <p:ph idx="1" type="body"/>
          </p:nvPr>
        </p:nvSpPr>
        <p:spPr>
          <a:xfrm>
            <a:off x="2" y="4057175"/>
            <a:ext cx="9144000" cy="1086300"/>
          </a:xfrm>
          <a:prstGeom prst="rect">
            <a:avLst/>
          </a:prstGeom>
        </p:spPr>
        <p:txBody>
          <a:bodyPr anchorCtr="0" anchor="t" bIns="91425" lIns="91425" spcFirstLastPara="1" rIns="91425" wrap="square" tIns="91425">
            <a:noAutofit/>
          </a:bodyPr>
          <a:lstStyle/>
          <a:p>
            <a:pPr indent="0" lvl="0" marL="457200" rtl="0" algn="ctr">
              <a:spcBef>
                <a:spcPts val="0"/>
              </a:spcBef>
              <a:spcAft>
                <a:spcPts val="1600"/>
              </a:spcAft>
              <a:buNone/>
            </a:pPr>
            <a:r>
              <a:rPr lang="en" sz="3000">
                <a:solidFill>
                  <a:srgbClr val="000000"/>
                </a:solidFill>
              </a:rPr>
              <a:t>Reward: </a:t>
            </a:r>
            <a:r>
              <a:rPr lang="en" sz="3000">
                <a:solidFill>
                  <a:srgbClr val="FF0000"/>
                </a:solidFill>
              </a:rPr>
              <a:t>-2</a:t>
            </a:r>
            <a:endParaRPr sz="3000">
              <a:solidFill>
                <a:srgbClr val="FF0000"/>
              </a:solidFill>
            </a:endParaRPr>
          </a:p>
        </p:txBody>
      </p:sp>
      <p:pic>
        <p:nvPicPr>
          <p:cNvPr id="164" name="Google Shape;164;p29"/>
          <p:cNvPicPr preferRelativeResize="0"/>
          <p:nvPr/>
        </p:nvPicPr>
        <p:blipFill>
          <a:blip r:embed="rId3">
            <a:alphaModFix/>
          </a:blip>
          <a:stretch>
            <a:fillRect/>
          </a:stretch>
        </p:blipFill>
        <p:spPr>
          <a:xfrm>
            <a:off x="2248238" y="1152475"/>
            <a:ext cx="4647524" cy="2904701"/>
          </a:xfrm>
          <a:prstGeom prst="rect">
            <a:avLst/>
          </a:prstGeom>
          <a:noFill/>
          <a:ln>
            <a:noFill/>
          </a:ln>
        </p:spPr>
      </p:pic>
      <p:sp>
        <p:nvSpPr>
          <p:cNvPr id="165" name="Google Shape;165;p29"/>
          <p:cNvSpPr txBox="1"/>
          <p:nvPr/>
        </p:nvSpPr>
        <p:spPr>
          <a:xfrm>
            <a:off x="10475" y="5250"/>
            <a:ext cx="9144000" cy="11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30"/>
          <p:cNvSpPr txBox="1"/>
          <p:nvPr>
            <p:ph idx="1" type="body"/>
          </p:nvPr>
        </p:nvSpPr>
        <p:spPr>
          <a:xfrm>
            <a:off x="-25" y="4024100"/>
            <a:ext cx="9144000" cy="1119300"/>
          </a:xfrm>
          <a:prstGeom prst="rect">
            <a:avLst/>
          </a:prstGeom>
        </p:spPr>
        <p:txBody>
          <a:bodyPr anchorCtr="0" anchor="t" bIns="91425" lIns="91425" spcFirstLastPara="1" rIns="91425" wrap="square" tIns="91425">
            <a:noAutofit/>
          </a:bodyPr>
          <a:lstStyle/>
          <a:p>
            <a:pPr indent="0" lvl="0" marL="457200" rtl="0" algn="ctr">
              <a:spcBef>
                <a:spcPts val="0"/>
              </a:spcBef>
              <a:spcAft>
                <a:spcPts val="1600"/>
              </a:spcAft>
              <a:buClr>
                <a:schemeClr val="dk1"/>
              </a:buClr>
              <a:buSzPts val="1100"/>
              <a:buFont typeface="Arial"/>
              <a:buNone/>
            </a:pPr>
            <a:r>
              <a:rPr lang="en" sz="3000">
                <a:solidFill>
                  <a:schemeClr val="dk1"/>
                </a:solidFill>
              </a:rPr>
              <a:t>Reward: </a:t>
            </a:r>
            <a:r>
              <a:rPr lang="en" sz="3000">
                <a:solidFill>
                  <a:srgbClr val="FF0000"/>
                </a:solidFill>
              </a:rPr>
              <a:t>-5</a:t>
            </a:r>
            <a:endParaRPr b="1"/>
          </a:p>
        </p:txBody>
      </p:sp>
      <p:pic>
        <p:nvPicPr>
          <p:cNvPr id="171" name="Google Shape;171;p30"/>
          <p:cNvPicPr preferRelativeResize="0"/>
          <p:nvPr/>
        </p:nvPicPr>
        <p:blipFill>
          <a:blip r:embed="rId3">
            <a:alphaModFix/>
          </a:blip>
          <a:stretch>
            <a:fillRect/>
          </a:stretch>
        </p:blipFill>
        <p:spPr>
          <a:xfrm>
            <a:off x="2248250" y="1119400"/>
            <a:ext cx="4647501" cy="2904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1"/>
          <p:cNvSpPr txBox="1"/>
          <p:nvPr>
            <p:ph idx="1" type="body"/>
          </p:nvPr>
        </p:nvSpPr>
        <p:spPr>
          <a:xfrm>
            <a:off x="0" y="4024100"/>
            <a:ext cx="9144000" cy="1119300"/>
          </a:xfrm>
          <a:prstGeom prst="rect">
            <a:avLst/>
          </a:prstGeom>
        </p:spPr>
        <p:txBody>
          <a:bodyPr anchorCtr="0" anchor="t" bIns="91425" lIns="91425" spcFirstLastPara="1" rIns="91425" wrap="square" tIns="91425">
            <a:noAutofit/>
          </a:bodyPr>
          <a:lstStyle/>
          <a:p>
            <a:pPr indent="0" lvl="0" marL="457200" rtl="0" algn="ctr">
              <a:spcBef>
                <a:spcPts val="0"/>
              </a:spcBef>
              <a:spcAft>
                <a:spcPts val="1600"/>
              </a:spcAft>
              <a:buNone/>
            </a:pPr>
            <a:r>
              <a:rPr lang="en" sz="3000">
                <a:solidFill>
                  <a:schemeClr val="dk1"/>
                </a:solidFill>
              </a:rPr>
              <a:t>Reward: </a:t>
            </a:r>
            <a:r>
              <a:rPr lang="en" sz="3000">
                <a:solidFill>
                  <a:srgbClr val="FF0000"/>
                </a:solidFill>
              </a:rPr>
              <a:t>-40  </a:t>
            </a:r>
            <a:endParaRPr/>
          </a:p>
        </p:txBody>
      </p:sp>
      <p:pic>
        <p:nvPicPr>
          <p:cNvPr id="178" name="Google Shape;178;p31"/>
          <p:cNvPicPr preferRelativeResize="0"/>
          <p:nvPr/>
        </p:nvPicPr>
        <p:blipFill>
          <a:blip r:embed="rId3">
            <a:alphaModFix/>
          </a:blip>
          <a:stretch>
            <a:fillRect/>
          </a:stretch>
        </p:blipFill>
        <p:spPr>
          <a:xfrm>
            <a:off x="3072162" y="1119400"/>
            <a:ext cx="2999687" cy="29046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Review</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Exploration</a:t>
            </a:r>
            <a:r>
              <a:rPr lang="en">
                <a:solidFill>
                  <a:srgbClr val="000000"/>
                </a:solidFill>
              </a:rPr>
              <a:t> vs Exploitation</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Reward</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Reward shaping</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Terminal Condition</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Problems arising from bad reward shaping</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Environments &amp; Libraries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Q Learning</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Deep Q Learning</a:t>
            </a:r>
            <a:endParaRPr>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Environments</a:t>
            </a:r>
            <a:endParaRPr/>
          </a:p>
        </p:txBody>
      </p:sp>
      <p:sp>
        <p:nvSpPr>
          <p:cNvPr id="184" name="Google Shape;184;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We will use </a:t>
            </a:r>
            <a:r>
              <a:rPr b="1" lang="en">
                <a:solidFill>
                  <a:srgbClr val="000000"/>
                </a:solidFill>
              </a:rPr>
              <a:t>AI Gym</a:t>
            </a:r>
            <a:r>
              <a:rPr lang="en">
                <a:solidFill>
                  <a:srgbClr val="000000"/>
                </a:solidFill>
              </a:rPr>
              <a:t> for this lecture, but overall there are </a:t>
            </a:r>
            <a:r>
              <a:rPr lang="en">
                <a:solidFill>
                  <a:srgbClr val="000000"/>
                </a:solidFill>
              </a:rPr>
              <a:t>tons</a:t>
            </a:r>
            <a:r>
              <a:rPr lang="en">
                <a:solidFill>
                  <a:srgbClr val="000000"/>
                </a:solidFill>
              </a:rPr>
              <a:t> of other environments</a:t>
            </a:r>
            <a:endParaRPr>
              <a:solidFill>
                <a:srgbClr val="000000"/>
              </a:solidFill>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Clr>
                <a:schemeClr val="dk1"/>
              </a:buClr>
              <a:buSzPts val="1100"/>
              <a:buFont typeface="Arial"/>
              <a:buNone/>
            </a:pPr>
            <a:r>
              <a:rPr lang="en" u="sng">
                <a:solidFill>
                  <a:schemeClr val="accent5"/>
                </a:solidFill>
                <a:hlinkClick r:id="rId3"/>
              </a:rPr>
              <a:t>Non comprehensive list of environments</a:t>
            </a:r>
            <a:endParaRPr/>
          </a:p>
          <a:p>
            <a:pPr indent="0" lvl="0" marL="0" rtl="0" algn="l">
              <a:spcBef>
                <a:spcPts val="1600"/>
              </a:spcBef>
              <a:spcAft>
                <a:spcPts val="1600"/>
              </a:spcAft>
              <a:buNone/>
            </a:pPr>
            <a:r>
              <a:rPr lang="en" u="sng">
                <a:solidFill>
                  <a:schemeClr val="hlink"/>
                </a:solidFill>
                <a:hlinkClick r:id="rId4"/>
              </a:rPr>
              <a:t>More Comprehensive list of environments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AI Gym</a:t>
            </a:r>
            <a:endParaRPr/>
          </a:p>
        </p:txBody>
      </p:sp>
      <p:sp>
        <p:nvSpPr>
          <p:cNvPr id="190" name="Google Shape;190;p33"/>
          <p:cNvSpPr txBox="1"/>
          <p:nvPr/>
        </p:nvSpPr>
        <p:spPr>
          <a:xfrm>
            <a:off x="311700" y="1951000"/>
            <a:ext cx="5429400" cy="218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Notebook</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Libraries</a:t>
            </a:r>
            <a:endParaRPr/>
          </a:p>
        </p:txBody>
      </p:sp>
      <p:sp>
        <p:nvSpPr>
          <p:cNvPr id="196" name="Google Shape;196;p34"/>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u="sng">
                <a:solidFill>
                  <a:schemeClr val="hlink"/>
                </a:solidFill>
                <a:hlinkClick r:id="rId3"/>
              </a:rPr>
              <a:t>List of libraries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5"/>
          <p:cNvSpPr txBox="1"/>
          <p:nvPr/>
        </p:nvSpPr>
        <p:spPr>
          <a:xfrm>
            <a:off x="1592250" y="1513050"/>
            <a:ext cx="5959500" cy="211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200"/>
              <a:t>Break</a:t>
            </a:r>
            <a:endParaRPr sz="7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Bellman equations</a:t>
            </a:r>
            <a:endParaRPr/>
          </a:p>
        </p:txBody>
      </p:sp>
      <p:sp>
        <p:nvSpPr>
          <p:cNvPr id="207" name="Google Shape;207;p36"/>
          <p:cNvSpPr txBox="1"/>
          <p:nvPr>
            <p:ph idx="1" type="body"/>
          </p:nvPr>
        </p:nvSpPr>
        <p:spPr>
          <a:xfrm>
            <a:off x="311700" y="1152475"/>
            <a:ext cx="8520600" cy="82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The value of your starting point is the reward you expect to get from being there, plus the value of wherever you land next</a:t>
            </a:r>
            <a:endParaRPr/>
          </a:p>
        </p:txBody>
      </p:sp>
      <p:pic>
        <p:nvPicPr>
          <p:cNvPr id="208" name="Google Shape;208;p36"/>
          <p:cNvPicPr preferRelativeResize="0"/>
          <p:nvPr/>
        </p:nvPicPr>
        <p:blipFill>
          <a:blip r:embed="rId3">
            <a:alphaModFix/>
          </a:blip>
          <a:stretch>
            <a:fillRect/>
          </a:stretch>
        </p:blipFill>
        <p:spPr>
          <a:xfrm>
            <a:off x="2928938" y="2033563"/>
            <a:ext cx="3286125" cy="828675"/>
          </a:xfrm>
          <a:prstGeom prst="rect">
            <a:avLst/>
          </a:prstGeom>
          <a:noFill/>
          <a:ln>
            <a:noFill/>
          </a:ln>
        </p:spPr>
      </p:pic>
      <p:pic>
        <p:nvPicPr>
          <p:cNvPr id="209" name="Google Shape;209;p36"/>
          <p:cNvPicPr preferRelativeResize="0"/>
          <p:nvPr/>
        </p:nvPicPr>
        <p:blipFill>
          <a:blip r:embed="rId4">
            <a:alphaModFix/>
          </a:blip>
          <a:stretch>
            <a:fillRect/>
          </a:stretch>
        </p:blipFill>
        <p:spPr>
          <a:xfrm>
            <a:off x="2775800" y="3878088"/>
            <a:ext cx="3219450" cy="657225"/>
          </a:xfrm>
          <a:prstGeom prst="rect">
            <a:avLst/>
          </a:prstGeom>
          <a:noFill/>
          <a:ln>
            <a:noFill/>
          </a:ln>
        </p:spPr>
      </p:pic>
      <p:sp>
        <p:nvSpPr>
          <p:cNvPr id="210" name="Google Shape;210;p36"/>
          <p:cNvSpPr txBox="1"/>
          <p:nvPr/>
        </p:nvSpPr>
        <p:spPr>
          <a:xfrm>
            <a:off x="445825" y="3141600"/>
            <a:ext cx="8252400" cy="65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The Bellman equations for the optimal value functions</a:t>
            </a:r>
            <a:endParaRPr sz="1800"/>
          </a:p>
        </p:txBody>
      </p:sp>
      <p:sp>
        <p:nvSpPr>
          <p:cNvPr id="211" name="Google Shape;211;p36"/>
          <p:cNvSpPr/>
          <p:nvPr/>
        </p:nvSpPr>
        <p:spPr>
          <a:xfrm>
            <a:off x="2775800" y="4178775"/>
            <a:ext cx="3126600" cy="419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par>
                                <p:cTn fill="hold" nodeType="with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a:t>
            </a:r>
            <a:endParaRPr/>
          </a:p>
        </p:txBody>
      </p:sp>
      <p:sp>
        <p:nvSpPr>
          <p:cNvPr id="217" name="Google Shape;217;p37"/>
          <p:cNvSpPr txBox="1"/>
          <p:nvPr>
            <p:ph idx="1" type="body"/>
          </p:nvPr>
        </p:nvSpPr>
        <p:spPr>
          <a:xfrm>
            <a:off x="311700" y="1152475"/>
            <a:ext cx="8520600" cy="62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What is the Q-value of action leading to terminal state</a:t>
            </a:r>
            <a:endParaRPr/>
          </a:p>
        </p:txBody>
      </p:sp>
      <p:pic>
        <p:nvPicPr>
          <p:cNvPr id="218" name="Google Shape;218;p37"/>
          <p:cNvPicPr preferRelativeResize="0"/>
          <p:nvPr/>
        </p:nvPicPr>
        <p:blipFill rotWithShape="1">
          <a:blip r:embed="rId3">
            <a:alphaModFix/>
          </a:blip>
          <a:srcRect b="0" l="0" r="0" t="45749"/>
          <a:stretch/>
        </p:blipFill>
        <p:spPr>
          <a:xfrm>
            <a:off x="2670925" y="1779319"/>
            <a:ext cx="3219450" cy="356550"/>
          </a:xfrm>
          <a:prstGeom prst="rect">
            <a:avLst/>
          </a:prstGeom>
          <a:noFill/>
          <a:ln>
            <a:noFill/>
          </a:ln>
        </p:spPr>
      </p:pic>
      <p:sp>
        <p:nvSpPr>
          <p:cNvPr id="219" name="Google Shape;219;p37"/>
          <p:cNvSpPr/>
          <p:nvPr/>
        </p:nvSpPr>
        <p:spPr>
          <a:xfrm>
            <a:off x="2670925" y="1779325"/>
            <a:ext cx="3126600" cy="419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Q-Learning update rule</a:t>
            </a:r>
            <a:endParaRPr/>
          </a:p>
        </p:txBody>
      </p:sp>
      <p:pic>
        <p:nvPicPr>
          <p:cNvPr id="225" name="Google Shape;225;p38"/>
          <p:cNvPicPr preferRelativeResize="0"/>
          <p:nvPr/>
        </p:nvPicPr>
        <p:blipFill>
          <a:blip r:embed="rId3">
            <a:alphaModFix/>
          </a:blip>
          <a:stretch>
            <a:fillRect/>
          </a:stretch>
        </p:blipFill>
        <p:spPr>
          <a:xfrm>
            <a:off x="311700" y="1152476"/>
            <a:ext cx="8520602" cy="1737433"/>
          </a:xfrm>
          <a:prstGeom prst="rect">
            <a:avLst/>
          </a:prstGeom>
          <a:noFill/>
          <a:ln>
            <a:noFill/>
          </a:ln>
        </p:spPr>
      </p:pic>
      <p:pic>
        <p:nvPicPr>
          <p:cNvPr id="226" name="Google Shape;226;p38"/>
          <p:cNvPicPr preferRelativeResize="0"/>
          <p:nvPr/>
        </p:nvPicPr>
        <p:blipFill>
          <a:blip r:embed="rId4">
            <a:alphaModFix/>
          </a:blip>
          <a:stretch>
            <a:fillRect/>
          </a:stretch>
        </p:blipFill>
        <p:spPr>
          <a:xfrm>
            <a:off x="2461375" y="2868934"/>
            <a:ext cx="3897583" cy="194879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Gridworld demo</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DQN</a:t>
            </a:r>
            <a:r>
              <a:rPr lang="en"/>
              <a:t>: Learning from pixels</a:t>
            </a:r>
            <a:endParaRPr/>
          </a:p>
        </p:txBody>
      </p:sp>
      <p:pic>
        <p:nvPicPr>
          <p:cNvPr id="237" name="Google Shape;237;p40"/>
          <p:cNvPicPr preferRelativeResize="0"/>
          <p:nvPr/>
        </p:nvPicPr>
        <p:blipFill>
          <a:blip r:embed="rId4">
            <a:alphaModFix/>
          </a:blip>
          <a:stretch>
            <a:fillRect/>
          </a:stretch>
        </p:blipFill>
        <p:spPr>
          <a:xfrm>
            <a:off x="311700" y="1017725"/>
            <a:ext cx="4515420" cy="1554025"/>
          </a:xfrm>
          <a:prstGeom prst="rect">
            <a:avLst/>
          </a:prstGeom>
          <a:noFill/>
          <a:ln>
            <a:noFill/>
          </a:ln>
        </p:spPr>
      </p:pic>
      <p:pic>
        <p:nvPicPr>
          <p:cNvPr descr="This video illustrates the improvement in the performance of DQN over training (i.e. after 100, 200, 400 and 600 episodes). After 600 episodes DQN finds and exploits the optimal strategy in this game, which is to make a tunnel around the side, and then allow the ball to hit blocks by bouncing behind the wall. Note: the score is displayed at the top left of the screen (maximum for clearing one screen is 448 points), number of lives remaining is shown in the middle (starting with 5 lives), and the “1” on the top right indicates this is a 1-player game." id="238" name="Google Shape;238;p40" title="DQN Breakout">
            <a:hlinkClick r:id="rId5"/>
          </p:cNvPr>
          <p:cNvPicPr preferRelativeResize="0"/>
          <p:nvPr/>
        </p:nvPicPr>
        <p:blipFill>
          <a:blip r:embed="rId6">
            <a:alphaModFix/>
          </a:blip>
          <a:stretch>
            <a:fillRect/>
          </a:stretch>
        </p:blipFill>
        <p:spPr>
          <a:xfrm>
            <a:off x="4827125" y="1010075"/>
            <a:ext cx="4005175" cy="3003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DQN</a:t>
            </a:r>
            <a:r>
              <a:rPr lang="en"/>
              <a:t>: Learning from pixels</a:t>
            </a:r>
            <a:endParaRPr/>
          </a:p>
        </p:txBody>
      </p:sp>
      <p:sp>
        <p:nvSpPr>
          <p:cNvPr id="244" name="Google Shape;244;p41"/>
          <p:cNvSpPr txBox="1"/>
          <p:nvPr>
            <p:ph idx="1" type="body"/>
          </p:nvPr>
        </p:nvSpPr>
        <p:spPr>
          <a:xfrm>
            <a:off x="311700" y="1152475"/>
            <a:ext cx="8520600" cy="704100"/>
          </a:xfrm>
          <a:prstGeom prst="rect">
            <a:avLst/>
          </a:prstGeom>
        </p:spPr>
        <p:txBody>
          <a:bodyPr anchorCtr="0" anchor="t" bIns="91425" lIns="91425" spcFirstLastPara="1" rIns="91425" wrap="square" tIns="91425">
            <a:noAutofit/>
          </a:bodyPr>
          <a:lstStyle/>
          <a:p>
            <a:pPr indent="0" lvl="0" marL="0" rtl="0" algn="ctr">
              <a:lnSpc>
                <a:spcPct val="158000"/>
              </a:lnSpc>
              <a:spcBef>
                <a:spcPts val="1700"/>
              </a:spcBef>
              <a:spcAft>
                <a:spcPts val="0"/>
              </a:spcAft>
              <a:buNone/>
            </a:pPr>
            <a:r>
              <a:rPr b="1" lang="en" sz="1600">
                <a:solidFill>
                  <a:srgbClr val="FF0000"/>
                </a:solidFill>
                <a:highlight>
                  <a:srgbClr val="FFFFFF"/>
                </a:highlight>
              </a:rPr>
              <a:t>Loss function</a:t>
            </a:r>
            <a:endParaRPr b="1" sz="1600">
              <a:solidFill>
                <a:srgbClr val="FF0000"/>
              </a:solidFill>
              <a:highlight>
                <a:srgbClr val="FFFFFF"/>
              </a:highlight>
            </a:endParaRPr>
          </a:p>
          <a:p>
            <a:pPr indent="0" lvl="0" marL="0" rtl="0" algn="l">
              <a:lnSpc>
                <a:spcPct val="158000"/>
              </a:lnSpc>
              <a:spcBef>
                <a:spcPts val="1700"/>
              </a:spcBef>
              <a:spcAft>
                <a:spcPts val="0"/>
              </a:spcAft>
              <a:buNone/>
            </a:pPr>
            <a:r>
              <a:t/>
            </a:r>
            <a:endParaRPr sz="1600">
              <a:solidFill>
                <a:schemeClr val="dk1"/>
              </a:solidFill>
              <a:highlight>
                <a:srgbClr val="FFFFFF"/>
              </a:highlight>
              <a:latin typeface="Georgia"/>
              <a:ea typeface="Georgia"/>
              <a:cs typeface="Georgia"/>
              <a:sym typeface="Georgia"/>
            </a:endParaRPr>
          </a:p>
        </p:txBody>
      </p:sp>
      <p:pic>
        <p:nvPicPr>
          <p:cNvPr id="245" name="Google Shape;245;p41"/>
          <p:cNvPicPr preferRelativeResize="0"/>
          <p:nvPr/>
        </p:nvPicPr>
        <p:blipFill>
          <a:blip r:embed="rId4">
            <a:alphaModFix/>
          </a:blip>
          <a:stretch>
            <a:fillRect/>
          </a:stretch>
        </p:blipFill>
        <p:spPr>
          <a:xfrm>
            <a:off x="311700" y="3813875"/>
            <a:ext cx="8590500" cy="572700"/>
          </a:xfrm>
          <a:prstGeom prst="rect">
            <a:avLst/>
          </a:prstGeom>
          <a:noFill/>
          <a:ln>
            <a:noFill/>
          </a:ln>
        </p:spPr>
      </p:pic>
      <p:pic>
        <p:nvPicPr>
          <p:cNvPr id="246" name="Google Shape;246;p41"/>
          <p:cNvPicPr preferRelativeResize="0"/>
          <p:nvPr/>
        </p:nvPicPr>
        <p:blipFill>
          <a:blip r:embed="rId5">
            <a:alphaModFix/>
          </a:blip>
          <a:stretch>
            <a:fillRect/>
          </a:stretch>
        </p:blipFill>
        <p:spPr>
          <a:xfrm>
            <a:off x="311700" y="1856675"/>
            <a:ext cx="8520601" cy="854615"/>
          </a:xfrm>
          <a:prstGeom prst="rect">
            <a:avLst/>
          </a:prstGeom>
          <a:noFill/>
          <a:ln>
            <a:noFill/>
          </a:ln>
        </p:spPr>
      </p:pic>
      <p:sp>
        <p:nvSpPr>
          <p:cNvPr id="247" name="Google Shape;247;p41"/>
          <p:cNvSpPr txBox="1"/>
          <p:nvPr/>
        </p:nvSpPr>
        <p:spPr>
          <a:xfrm>
            <a:off x="311775" y="3208800"/>
            <a:ext cx="8520600" cy="65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0000"/>
                </a:solidFill>
              </a:rPr>
              <a:t>Update rule</a:t>
            </a:r>
            <a:endParaRPr b="1">
              <a:solidFill>
                <a:srgbClr val="FF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0" st="0"/>
                                            </p:txEl>
                                          </p:spTgt>
                                        </p:tgtEl>
                                        <p:attrNameLst>
                                          <p:attrName>style.visibility</p:attrName>
                                        </p:attrNameLst>
                                      </p:cBhvr>
                                      <p:to>
                                        <p:strVal val="visible"/>
                                      </p:to>
                                    </p:set>
                                    <p:animEffect filter="fade" transition="in">
                                      <p:cBhvr>
                                        <p:cTn dur="1000"/>
                                        <p:tgtEl>
                                          <p:spTgt spid="2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1" st="1"/>
                                            </p:txEl>
                                          </p:spTgt>
                                        </p:tgtEl>
                                        <p:attrNameLst>
                                          <p:attrName>style.visibility</p:attrName>
                                        </p:attrNameLst>
                                      </p:cBhvr>
                                      <p:to>
                                        <p:strVal val="visible"/>
                                      </p:to>
                                    </p:set>
                                    <p:animEffect filter="fade" transition="in">
                                      <p:cBhvr>
                                        <p:cTn dur="1000"/>
                                        <p:tgtEl>
                                          <p:spTgt spid="244">
                                            <p:txEl>
                                              <p:pRg end="1" st="1"/>
                                            </p:txEl>
                                          </p:spTgt>
                                        </p:tgtEl>
                                      </p:cBhvr>
                                    </p:animEffect>
                                  </p:childTnLst>
                                </p:cTn>
                              </p:par>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par>
                                <p:cTn fill="hold" nodeType="with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Exploration vs Exploitation: Choosing food</a:t>
            </a:r>
            <a:endParaRPr/>
          </a:p>
        </p:txBody>
      </p:sp>
      <p:pic>
        <p:nvPicPr>
          <p:cNvPr id="67" name="Google Shape;67;p15"/>
          <p:cNvPicPr preferRelativeResize="0"/>
          <p:nvPr/>
        </p:nvPicPr>
        <p:blipFill>
          <a:blip r:embed="rId3">
            <a:alphaModFix/>
          </a:blip>
          <a:stretch>
            <a:fillRect/>
          </a:stretch>
        </p:blipFill>
        <p:spPr>
          <a:xfrm>
            <a:off x="311700" y="1830125"/>
            <a:ext cx="3320649" cy="2208375"/>
          </a:xfrm>
          <a:prstGeom prst="rect">
            <a:avLst/>
          </a:prstGeom>
          <a:noFill/>
          <a:ln>
            <a:noFill/>
          </a:ln>
        </p:spPr>
      </p:pic>
      <p:pic>
        <p:nvPicPr>
          <p:cNvPr id="68" name="Google Shape;68;p15"/>
          <p:cNvPicPr preferRelativeResize="0"/>
          <p:nvPr/>
        </p:nvPicPr>
        <p:blipFill>
          <a:blip r:embed="rId4">
            <a:alphaModFix/>
          </a:blip>
          <a:stretch>
            <a:fillRect/>
          </a:stretch>
        </p:blipFill>
        <p:spPr>
          <a:xfrm>
            <a:off x="5298501" y="1870612"/>
            <a:ext cx="3533801" cy="1980150"/>
          </a:xfrm>
          <a:prstGeom prst="rect">
            <a:avLst/>
          </a:prstGeom>
          <a:noFill/>
          <a:ln>
            <a:noFill/>
          </a:ln>
        </p:spPr>
      </p:pic>
      <p:sp>
        <p:nvSpPr>
          <p:cNvPr id="69" name="Google Shape;69;p15"/>
          <p:cNvSpPr txBox="1"/>
          <p:nvPr/>
        </p:nvSpPr>
        <p:spPr>
          <a:xfrm>
            <a:off x="414425" y="1260550"/>
            <a:ext cx="3063600" cy="51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Delicious standard spicy wings</a:t>
            </a:r>
            <a:endParaRPr/>
          </a:p>
        </p:txBody>
      </p:sp>
      <p:sp>
        <p:nvSpPr>
          <p:cNvPr id="70" name="Google Shape;70;p15"/>
          <p:cNvSpPr txBox="1"/>
          <p:nvPr/>
        </p:nvSpPr>
        <p:spPr>
          <a:xfrm>
            <a:off x="4047650" y="2416975"/>
            <a:ext cx="853500" cy="73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or</a:t>
            </a:r>
            <a:endParaRPr/>
          </a:p>
        </p:txBody>
      </p:sp>
      <p:sp>
        <p:nvSpPr>
          <p:cNvPr id="71" name="Google Shape;71;p15"/>
          <p:cNvSpPr txBox="1"/>
          <p:nvPr/>
        </p:nvSpPr>
        <p:spPr>
          <a:xfrm>
            <a:off x="5533600" y="1260550"/>
            <a:ext cx="3063600" cy="51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Chicken</a:t>
            </a:r>
            <a:r>
              <a:rPr lang="en"/>
              <a:t> sandwich with donuts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1500"/>
                                        <p:tgtEl>
                                          <p:spTgt spid="69"/>
                                        </p:tgtEl>
                                      </p:cBhvr>
                                    </p:animEffect>
                                  </p:childTnLst>
                                </p:cTn>
                              </p:par>
                              <p:par>
                                <p:cTn fill="hold" nodeType="withEffect" presetClass="entr" presetID="10" presetSubtype="0">
                                  <p:stCondLst>
                                    <p:cond delay="0"/>
                                  </p:stCondLst>
                                  <p:childTnLst>
                                    <p:set>
                                      <p:cBhvr>
                                        <p:cTn dur="1" fill="hold">
                                          <p:stCondLst>
                                            <p:cond delay="0"/>
                                          </p:stCondLst>
                                        </p:cTn>
                                        <p:tgtEl>
                                          <p:spTgt spid="67"/>
                                        </p:tgtEl>
                                        <p:attrNameLst>
                                          <p:attrName>style.visibility</p:attrName>
                                        </p:attrNameLst>
                                      </p:cBhvr>
                                      <p:to>
                                        <p:strVal val="visible"/>
                                      </p:to>
                                    </p:set>
                                    <p:animEffect filter="fade" transition="in">
                                      <p:cBhvr>
                                        <p:cTn dur="1300"/>
                                        <p:tgtEl>
                                          <p:spTgt spid="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
                                        </p:tgtEl>
                                        <p:attrNameLst>
                                          <p:attrName>style.visibility</p:attrName>
                                        </p:attrNameLst>
                                      </p:cBhvr>
                                      <p:to>
                                        <p:strVal val="visible"/>
                                      </p:to>
                                    </p:set>
                                    <p:animEffect filter="fade" transition="in">
                                      <p:cBhvr>
                                        <p:cTn dur="1800"/>
                                        <p:tgtEl>
                                          <p:spTgt spid="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1100"/>
                                        <p:tgtEl>
                                          <p:spTgt spid="68"/>
                                        </p:tgtEl>
                                      </p:cBhvr>
                                    </p:animEffect>
                                  </p:childTnLst>
                                </p:cTn>
                              </p:par>
                              <p:par>
                                <p:cTn fill="hold" nodeType="with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200"/>
                                        <p:tgtEl>
                                          <p:spTgt spid="71"/>
                                        </p:tgtEl>
                                      </p:cBhvr>
                                    </p:animEffect>
                                  </p:childTnLst>
                                </p:cTn>
                              </p:par>
                              <p:par>
                                <p:cTn fill="hold" nodeType="with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1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Experience Replay</a:t>
            </a:r>
            <a:endParaRPr/>
          </a:p>
        </p:txBody>
      </p:sp>
      <p:sp>
        <p:nvSpPr>
          <p:cNvPr id="253" name="Google Shape;253;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58000"/>
              </a:lnSpc>
              <a:spcBef>
                <a:spcPts val="3200"/>
              </a:spcBef>
              <a:spcAft>
                <a:spcPts val="0"/>
              </a:spcAft>
              <a:buNone/>
            </a:pPr>
            <a:r>
              <a:rPr lang="en" sz="1600">
                <a:solidFill>
                  <a:schemeClr val="dk1"/>
                </a:solidFill>
                <a:latin typeface="Georgia"/>
                <a:ea typeface="Georgia"/>
                <a:cs typeface="Georgia"/>
                <a:sym typeface="Georgia"/>
              </a:rPr>
              <a:t>Save all the transitions that in the memory. Use </a:t>
            </a:r>
            <a:r>
              <a:rPr lang="en" sz="1600">
                <a:solidFill>
                  <a:schemeClr val="dk1"/>
                </a:solidFill>
                <a:latin typeface="Georgia"/>
                <a:ea typeface="Georgia"/>
                <a:cs typeface="Georgia"/>
                <a:sym typeface="Georgia"/>
              </a:rPr>
              <a:t>mini batches</a:t>
            </a:r>
            <a:r>
              <a:rPr lang="en" sz="1600">
                <a:solidFill>
                  <a:schemeClr val="dk1"/>
                </a:solidFill>
                <a:latin typeface="Georgia"/>
                <a:ea typeface="Georgia"/>
                <a:cs typeface="Georgia"/>
                <a:sym typeface="Georgia"/>
              </a:rPr>
              <a:t> from memory for updates</a:t>
            </a:r>
            <a:endParaRPr sz="1600">
              <a:solidFill>
                <a:schemeClr val="dk1"/>
              </a:solidFill>
              <a:latin typeface="Georgia"/>
              <a:ea typeface="Georgia"/>
              <a:cs typeface="Georgia"/>
              <a:sym typeface="Georgia"/>
            </a:endParaRPr>
          </a:p>
          <a:p>
            <a:pPr indent="-330200" lvl="0" marL="457200" rtl="0" algn="l">
              <a:lnSpc>
                <a:spcPct val="158000"/>
              </a:lnSpc>
              <a:spcBef>
                <a:spcPts val="3200"/>
              </a:spcBef>
              <a:spcAft>
                <a:spcPts val="0"/>
              </a:spcAft>
              <a:buClr>
                <a:schemeClr val="dk1"/>
              </a:buClr>
              <a:buSzPts val="1600"/>
              <a:buFont typeface="Georgia"/>
              <a:buChar char="●"/>
            </a:pPr>
            <a:r>
              <a:rPr lang="en" sz="1600">
                <a:solidFill>
                  <a:schemeClr val="dk1"/>
                </a:solidFill>
                <a:latin typeface="Georgia"/>
                <a:ea typeface="Georgia"/>
                <a:cs typeface="Georgia"/>
                <a:sym typeface="Georgia"/>
              </a:rPr>
              <a:t>R</a:t>
            </a:r>
            <a:r>
              <a:rPr lang="en" sz="1600">
                <a:solidFill>
                  <a:schemeClr val="dk1"/>
                </a:solidFill>
                <a:latin typeface="Georgia"/>
                <a:ea typeface="Georgia"/>
                <a:cs typeface="Georgia"/>
                <a:sym typeface="Georgia"/>
              </a:rPr>
              <a:t>educes correlation between experiences in updating DNN</a:t>
            </a:r>
            <a:endParaRPr sz="1600">
              <a:solidFill>
                <a:schemeClr val="dk1"/>
              </a:solidFill>
              <a:latin typeface="Georgia"/>
              <a:ea typeface="Georgia"/>
              <a:cs typeface="Georgia"/>
              <a:sym typeface="Georgia"/>
            </a:endParaRPr>
          </a:p>
          <a:p>
            <a:pPr indent="-330200" lvl="0" marL="457200" rtl="0" algn="l">
              <a:lnSpc>
                <a:spcPct val="158000"/>
              </a:lnSpc>
              <a:spcBef>
                <a:spcPts val="0"/>
              </a:spcBef>
              <a:spcAft>
                <a:spcPts val="0"/>
              </a:spcAft>
              <a:buClr>
                <a:schemeClr val="dk1"/>
              </a:buClr>
              <a:buSzPts val="1600"/>
              <a:buFont typeface="Georgia"/>
              <a:buChar char="●"/>
            </a:pPr>
            <a:r>
              <a:rPr lang="en" sz="1600">
                <a:solidFill>
                  <a:schemeClr val="dk1"/>
                </a:solidFill>
                <a:highlight>
                  <a:srgbClr val="FFFFFF"/>
                </a:highlight>
                <a:latin typeface="Georgia"/>
                <a:ea typeface="Georgia"/>
                <a:cs typeface="Georgia"/>
                <a:sym typeface="Georgia"/>
              </a:rPr>
              <a:t>Increases learning speed with mini-batches</a:t>
            </a:r>
            <a:endParaRPr sz="1600">
              <a:solidFill>
                <a:schemeClr val="dk1"/>
              </a:solidFill>
              <a:highlight>
                <a:srgbClr val="FFFFFF"/>
              </a:highlight>
              <a:latin typeface="Georgia"/>
              <a:ea typeface="Georgia"/>
              <a:cs typeface="Georgia"/>
              <a:sym typeface="Georgia"/>
            </a:endParaRPr>
          </a:p>
          <a:p>
            <a:pPr indent="-330200" lvl="0" marL="457200" rtl="0" algn="l">
              <a:lnSpc>
                <a:spcPct val="158000"/>
              </a:lnSpc>
              <a:spcBef>
                <a:spcPts val="0"/>
              </a:spcBef>
              <a:spcAft>
                <a:spcPts val="0"/>
              </a:spcAft>
              <a:buClr>
                <a:schemeClr val="dk1"/>
              </a:buClr>
              <a:buSzPts val="1600"/>
              <a:buFont typeface="Georgia"/>
              <a:buChar char="●"/>
            </a:pPr>
            <a:r>
              <a:rPr lang="en" sz="1600">
                <a:solidFill>
                  <a:schemeClr val="dk1"/>
                </a:solidFill>
                <a:highlight>
                  <a:srgbClr val="FFFFFF"/>
                </a:highlight>
                <a:latin typeface="Georgia"/>
                <a:ea typeface="Georgia"/>
                <a:cs typeface="Georgia"/>
                <a:sym typeface="Georgia"/>
              </a:rPr>
              <a:t>Reuses past transitions to avoid catastrophic forgetting</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Target Network</a:t>
            </a:r>
            <a:endParaRPr/>
          </a:p>
          <a:p>
            <a:pPr indent="0" lvl="0" marL="0" rtl="0" algn="l">
              <a:spcBef>
                <a:spcPts val="0"/>
              </a:spcBef>
              <a:spcAft>
                <a:spcPts val="0"/>
              </a:spcAft>
              <a:buNone/>
            </a:pPr>
            <a:r>
              <a:t/>
            </a:r>
            <a:endParaRPr/>
          </a:p>
        </p:txBody>
      </p:sp>
      <p:sp>
        <p:nvSpPr>
          <p:cNvPr id="259" name="Google Shape;259;p43"/>
          <p:cNvSpPr txBox="1"/>
          <p:nvPr>
            <p:ph idx="1" type="body"/>
          </p:nvPr>
        </p:nvSpPr>
        <p:spPr>
          <a:xfrm>
            <a:off x="311700" y="1152475"/>
            <a:ext cx="8520600" cy="1710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We fix parameters of </a:t>
            </a:r>
            <a:r>
              <a:rPr lang="en">
                <a:solidFill>
                  <a:srgbClr val="FF0000"/>
                </a:solidFill>
              </a:rPr>
              <a:t>target network</a:t>
            </a:r>
            <a:r>
              <a:rPr lang="en">
                <a:solidFill>
                  <a:srgbClr val="000000"/>
                </a:solidFill>
              </a:rPr>
              <a:t> and replaces them with the latest network Q network every thousands steps</a:t>
            </a:r>
            <a:endParaRPr>
              <a:solidFill>
                <a:srgbClr val="000000"/>
              </a:solidFill>
            </a:endParaRPr>
          </a:p>
        </p:txBody>
      </p:sp>
      <p:pic>
        <p:nvPicPr>
          <p:cNvPr id="260" name="Google Shape;260;p43"/>
          <p:cNvPicPr preferRelativeResize="0"/>
          <p:nvPr/>
        </p:nvPicPr>
        <p:blipFill>
          <a:blip r:embed="rId3">
            <a:alphaModFix/>
          </a:blip>
          <a:stretch>
            <a:fillRect/>
          </a:stretch>
        </p:blipFill>
        <p:spPr>
          <a:xfrm>
            <a:off x="311700" y="3813875"/>
            <a:ext cx="8590500" cy="572700"/>
          </a:xfrm>
          <a:prstGeom prst="rect">
            <a:avLst/>
          </a:prstGeom>
          <a:noFill/>
          <a:ln>
            <a:noFill/>
          </a:ln>
        </p:spPr>
      </p:pic>
      <p:sp>
        <p:nvSpPr>
          <p:cNvPr id="261" name="Google Shape;261;p43"/>
          <p:cNvSpPr txBox="1"/>
          <p:nvPr/>
        </p:nvSpPr>
        <p:spPr>
          <a:xfrm>
            <a:off x="311775" y="3208800"/>
            <a:ext cx="8520600" cy="65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0000"/>
                </a:solidFill>
              </a:rPr>
              <a:t>Target Network Q</a:t>
            </a:r>
            <a:endParaRPr b="1">
              <a:solidFill>
                <a:srgbClr val="FF0000"/>
              </a:solidFill>
            </a:endParaRPr>
          </a:p>
        </p:txBody>
      </p:sp>
      <p:sp>
        <p:nvSpPr>
          <p:cNvPr id="262" name="Google Shape;262;p43"/>
          <p:cNvSpPr/>
          <p:nvPr/>
        </p:nvSpPr>
        <p:spPr>
          <a:xfrm>
            <a:off x="3927100" y="3895650"/>
            <a:ext cx="1887600" cy="490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DQN: Code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Kaggle Simulations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How would you approach exploitation vs exploration? Consider also that the way you approach it should be implemented mathematically.</a:t>
            </a: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Exploration vs Exploitation: Simple example</a:t>
            </a:r>
            <a:endParaRPr/>
          </a:p>
        </p:txBody>
      </p:sp>
      <p:sp>
        <p:nvSpPr>
          <p:cNvPr id="83" name="Google Shape;83;p17"/>
          <p:cNvSpPr txBox="1"/>
          <p:nvPr/>
        </p:nvSpPr>
        <p:spPr>
          <a:xfrm>
            <a:off x="535225" y="1536700"/>
            <a:ext cx="7482300" cy="221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7"/>
          <p:cNvSpPr txBox="1"/>
          <p:nvPr/>
        </p:nvSpPr>
        <p:spPr>
          <a:xfrm>
            <a:off x="621550" y="1411600"/>
            <a:ext cx="7637700" cy="246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t>On Sundays: </a:t>
            </a:r>
            <a:r>
              <a:rPr lang="en" sz="1800"/>
              <a:t>Try out new food (exploration)</a:t>
            </a:r>
            <a:br>
              <a:rPr lang="en" sz="1800"/>
            </a:br>
            <a:r>
              <a:rPr b="1" lang="en" sz="1800"/>
              <a:t>On other days of week: </a:t>
            </a:r>
            <a:r>
              <a:rPr lang="en" sz="1800"/>
              <a:t>Eat the food you like the most (exploitation)</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pic>
        <p:nvPicPr>
          <p:cNvPr id="89" name="Google Shape;89;p18"/>
          <p:cNvPicPr preferRelativeResize="0"/>
          <p:nvPr/>
        </p:nvPicPr>
        <p:blipFill>
          <a:blip r:embed="rId3">
            <a:alphaModFix/>
          </a:blip>
          <a:stretch>
            <a:fillRect/>
          </a:stretch>
        </p:blipFill>
        <p:spPr>
          <a:xfrm>
            <a:off x="1143000" y="0"/>
            <a:ext cx="6858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Multi-armed bandit problem</a:t>
            </a:r>
            <a:endParaRPr/>
          </a:p>
        </p:txBody>
      </p:sp>
      <p:pic>
        <p:nvPicPr>
          <p:cNvPr id="95" name="Google Shape;95;p19"/>
          <p:cNvPicPr preferRelativeResize="0"/>
          <p:nvPr/>
        </p:nvPicPr>
        <p:blipFill>
          <a:blip r:embed="rId3">
            <a:alphaModFix/>
          </a:blip>
          <a:stretch>
            <a:fillRect/>
          </a:stretch>
        </p:blipFill>
        <p:spPr>
          <a:xfrm>
            <a:off x="2314375" y="1143825"/>
            <a:ext cx="4515251" cy="37668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3" y="237738"/>
            <a:ext cx="9144001" cy="46680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Reward shaping: sparse vs gradual</a:t>
            </a:r>
            <a:endParaRPr/>
          </a:p>
        </p:txBody>
      </p:sp>
      <p:sp>
        <p:nvSpPr>
          <p:cNvPr id="106" name="Google Shape;106;p21"/>
          <p:cNvSpPr txBox="1"/>
          <p:nvPr>
            <p:ph idx="1" type="body"/>
          </p:nvPr>
        </p:nvSpPr>
        <p:spPr>
          <a:xfrm>
            <a:off x="311700" y="1152475"/>
            <a:ext cx="4260300" cy="14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Rewards that are received rarely or once per episode are called </a:t>
            </a:r>
            <a:r>
              <a:rPr b="1" lang="en">
                <a:solidFill>
                  <a:srgbClr val="000000"/>
                </a:solidFill>
              </a:rPr>
              <a:t>sparse rewards</a:t>
            </a:r>
            <a:r>
              <a:rPr lang="en">
                <a:solidFill>
                  <a:srgbClr val="000000"/>
                </a:solidFill>
              </a:rPr>
              <a:t>.</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
        <p:nvSpPr>
          <p:cNvPr id="107" name="Google Shape;107;p21"/>
          <p:cNvSpPr txBox="1"/>
          <p:nvPr/>
        </p:nvSpPr>
        <p:spPr>
          <a:xfrm>
            <a:off x="311700" y="2603575"/>
            <a:ext cx="4260300" cy="119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800">
                <a:solidFill>
                  <a:schemeClr val="dk1"/>
                </a:solidFill>
              </a:rPr>
              <a:t>Example</a:t>
            </a:r>
            <a:r>
              <a:rPr lang="en" sz="1800">
                <a:solidFill>
                  <a:schemeClr val="dk1"/>
                </a:solidFill>
              </a:rPr>
              <a:t>:</a:t>
            </a:r>
            <a:endParaRPr sz="1800">
              <a:solidFill>
                <a:schemeClr val="dk1"/>
              </a:solidFill>
            </a:endParaRPr>
          </a:p>
          <a:p>
            <a:pPr indent="0" lvl="0" marL="0" rtl="0" algn="l">
              <a:lnSpc>
                <a:spcPct val="115000"/>
              </a:lnSpc>
              <a:spcBef>
                <a:spcPts val="1600"/>
              </a:spcBef>
              <a:spcAft>
                <a:spcPts val="1600"/>
              </a:spcAft>
              <a:buNone/>
            </a:pPr>
            <a:r>
              <a:rPr lang="en" sz="1800">
                <a:solidFill>
                  <a:schemeClr val="dk1"/>
                </a:solidFill>
              </a:rPr>
              <a:t>Chess - +1 for winning, -1 for losing, 0 for draw</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